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6858000" cy="9906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862" autoAdjust="0"/>
  </p:normalViewPr>
  <p:slideViewPr>
    <p:cSldViewPr snapToObjects="1">
      <p:cViewPr varScale="1">
        <p:scale>
          <a:sx n="58" d="100"/>
          <a:sy n="58" d="100"/>
        </p:scale>
        <p:origin x="2484"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20" d="100"/>
          <a:sy n="120" d="100"/>
        </p:scale>
        <p:origin x="410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 xmlns:a16="http://schemas.microsoft.com/office/drawing/2014/main" id="{C78AEEDC-4288-4CF8-9A17-B56AF2E8C0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a:extLst>
              <a:ext uri="{FF2B5EF4-FFF2-40B4-BE49-F238E27FC236}">
                <a16:creationId xmlns="" xmlns:a16="http://schemas.microsoft.com/office/drawing/2014/main" id="{B60635C9-52EF-4E0E-BC7F-E4D6E7E337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FC902A-8967-4204-AA7D-F9FF4B5F28F7}" type="datetimeFigureOut">
              <a:rPr lang="en-GB" smtClean="0"/>
              <a:t>11/11/2020</a:t>
            </a:fld>
            <a:endParaRPr lang="en-GB"/>
          </a:p>
        </p:txBody>
      </p:sp>
      <p:sp>
        <p:nvSpPr>
          <p:cNvPr id="4" name="Fußzeilenplatzhalter 3">
            <a:extLst>
              <a:ext uri="{FF2B5EF4-FFF2-40B4-BE49-F238E27FC236}">
                <a16:creationId xmlns="" xmlns:a16="http://schemas.microsoft.com/office/drawing/2014/main" id="{44DD4C19-9B73-4682-93F1-82CAF9BBC0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a:extLst>
              <a:ext uri="{FF2B5EF4-FFF2-40B4-BE49-F238E27FC236}">
                <a16:creationId xmlns="" xmlns:a16="http://schemas.microsoft.com/office/drawing/2014/main" id="{50D6B4CD-836C-4EA7-9CD3-DE5C804736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137591-7470-45F4-B238-0CD6E63EFB1B}" type="slidenum">
              <a:rPr lang="en-GB" smtClean="0"/>
              <a:t>‹Nr.›</a:t>
            </a:fld>
            <a:endParaRPr lang="en-GB"/>
          </a:p>
        </p:txBody>
      </p:sp>
    </p:spTree>
    <p:extLst>
      <p:ext uri="{BB962C8B-B14F-4D97-AF65-F5344CB8AC3E}">
        <p14:creationId xmlns:p14="http://schemas.microsoft.com/office/powerpoint/2010/main" val="37912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1EBD9-70D6-4CEA-82F8-E5D26DB18A7C}" type="datetimeFigureOut">
              <a:rPr lang="en-GB" smtClean="0"/>
              <a:t>11/11/2020</a:t>
            </a:fld>
            <a:endParaRPr lang="en-GB"/>
          </a:p>
        </p:txBody>
      </p:sp>
      <p:sp>
        <p:nvSpPr>
          <p:cNvPr id="4" name="Folienbildplatzhalter 3"/>
          <p:cNvSpPr>
            <a:spLocks noGrp="1" noRot="1" noChangeAspect="1"/>
          </p:cNvSpPr>
          <p:nvPr>
            <p:ph type="sldImg" idx="2"/>
          </p:nvPr>
        </p:nvSpPr>
        <p:spPr>
          <a:xfrm>
            <a:off x="2360613" y="1143000"/>
            <a:ext cx="2136775" cy="3086100"/>
          </a:xfrm>
          <a:prstGeom prst="rect">
            <a:avLst/>
          </a:prstGeom>
          <a:noFill/>
          <a:ln w="9525">
            <a:solidFill>
              <a:schemeClr val="accent5"/>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37F485-1ABA-41BF-83E6-63F1AE1DA8EB}" type="slidenum">
              <a:rPr lang="en-GB" smtClean="0"/>
              <a:t>‹Nr.›</a:t>
            </a:fld>
            <a:endParaRPr lang="en-GB"/>
          </a:p>
        </p:txBody>
      </p:sp>
    </p:spTree>
    <p:extLst>
      <p:ext uri="{BB962C8B-B14F-4D97-AF65-F5344CB8AC3E}">
        <p14:creationId xmlns:p14="http://schemas.microsoft.com/office/powerpoint/2010/main" val="3148922123"/>
      </p:ext>
    </p:extLst>
  </p:cSld>
  <p:clrMap bg1="lt1" tx1="dk1" bg2="lt2" tx2="dk2" accent1="accent1" accent2="accent2" accent3="accent3" accent4="accent4" accent5="accent5" accent6="accent6" hlink="hlink" folHlink="folHlink"/>
  <p:notesStyle>
    <a:lvl1pPr marL="182563" indent="-182563" algn="l" defTabSz="914400" rtl="0" eaLnBrk="1" latinLnBrk="0" hangingPunct="1">
      <a:buClr>
        <a:schemeClr val="accent3"/>
      </a:buClr>
      <a:buFont typeface="Wingdings" panose="05000000000000000000" pitchFamily="2" charset="2"/>
      <a:buChar char="§"/>
      <a:defRPr sz="1200" kern="1200">
        <a:solidFill>
          <a:schemeClr val="tx1"/>
        </a:solidFill>
        <a:latin typeface="+mn-lt"/>
        <a:ea typeface="+mn-ea"/>
        <a:cs typeface="+mn-cs"/>
      </a:defRPr>
    </a:lvl1pPr>
    <a:lvl2pPr marL="357188" indent="-174625" algn="l" defTabSz="914400" rtl="0" eaLnBrk="1" latinLnBrk="0" hangingPunct="1">
      <a:buClr>
        <a:schemeClr val="accent3"/>
      </a:buClr>
      <a:buFont typeface="Wingdings" panose="05000000000000000000" pitchFamily="2" charset="2"/>
      <a:buChar char="§"/>
      <a:defRPr sz="1200" kern="1200">
        <a:solidFill>
          <a:schemeClr val="tx1"/>
        </a:solidFill>
        <a:latin typeface="+mn-lt"/>
        <a:ea typeface="+mn-ea"/>
        <a:cs typeface="+mn-cs"/>
      </a:defRPr>
    </a:lvl2pPr>
    <a:lvl3pPr marL="541338" indent="-184150" algn="l" defTabSz="914400" rtl="0" eaLnBrk="1" latinLnBrk="0" hangingPunct="1">
      <a:buClr>
        <a:schemeClr val="accent3"/>
      </a:buClr>
      <a:buFont typeface="Wingdings" panose="05000000000000000000" pitchFamily="2" charset="2"/>
      <a:buChar char="§"/>
      <a:defRPr sz="1200" kern="1200">
        <a:solidFill>
          <a:schemeClr val="tx1"/>
        </a:solidFill>
        <a:latin typeface="+mn-lt"/>
        <a:ea typeface="+mn-ea"/>
        <a:cs typeface="+mn-cs"/>
      </a:defRPr>
    </a:lvl3pPr>
    <a:lvl4pPr marL="715963" indent="-174625" algn="l" defTabSz="914400" rtl="0" eaLnBrk="1" latinLnBrk="0" hangingPunct="1">
      <a:buClr>
        <a:schemeClr val="accent3"/>
      </a:buClr>
      <a:buFont typeface="Wingdings" panose="05000000000000000000" pitchFamily="2" charset="2"/>
      <a:buChar char="§"/>
      <a:defRPr sz="1200" kern="1200">
        <a:solidFill>
          <a:schemeClr val="tx1"/>
        </a:solidFill>
        <a:latin typeface="+mn-lt"/>
        <a:ea typeface="+mn-ea"/>
        <a:cs typeface="+mn-cs"/>
      </a:defRPr>
    </a:lvl4pPr>
    <a:lvl5pPr marL="898525" indent="-182563" algn="l" defTabSz="914400" rtl="0" eaLnBrk="1" latinLnBrk="0" hangingPunct="1">
      <a:buClr>
        <a:schemeClr val="accent3"/>
      </a:buClr>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ellenanzei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25190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40837A95-217F-46A0-8390-8678366E2171}"/>
              </a:ext>
            </a:extLst>
          </p:cNvPr>
          <p:cNvSpPr>
            <a:spLocks noGrp="1"/>
          </p:cNvSpPr>
          <p:nvPr>
            <p:ph type="title"/>
          </p:nvPr>
        </p:nvSpPr>
        <p:spPr bwMode="gray">
          <a:xfrm>
            <a:off x="549276" y="3532842"/>
            <a:ext cx="5759450" cy="448050"/>
          </a:xfrm>
          <a:prstGeom prst="rect">
            <a:avLst/>
          </a:prstGeom>
        </p:spPr>
        <p:txBody>
          <a:bodyPr vert="horz" lIns="0" tIns="0" rIns="0" bIns="0" rtlCol="0" anchor="t" anchorCtr="0">
            <a:noAutofit/>
          </a:bodyPr>
          <a:lstStyle/>
          <a:p>
            <a:r>
              <a:rPr lang="de-DE" noProof="0" dirty="0"/>
              <a:t>Mastertitelformat bearbeiten</a:t>
            </a:r>
          </a:p>
        </p:txBody>
      </p:sp>
      <p:sp>
        <p:nvSpPr>
          <p:cNvPr id="3" name="Textplatzhalter 2">
            <a:extLst>
              <a:ext uri="{FF2B5EF4-FFF2-40B4-BE49-F238E27FC236}">
                <a16:creationId xmlns="" xmlns:a16="http://schemas.microsoft.com/office/drawing/2014/main" id="{3D928A9A-CD86-4D0F-A1E9-E7A59AE17961}"/>
              </a:ext>
            </a:extLst>
          </p:cNvPr>
          <p:cNvSpPr>
            <a:spLocks noGrp="1"/>
          </p:cNvSpPr>
          <p:nvPr>
            <p:ph type="body" idx="1"/>
          </p:nvPr>
        </p:nvSpPr>
        <p:spPr bwMode="gray">
          <a:xfrm>
            <a:off x="549276" y="4121265"/>
            <a:ext cx="4427896" cy="4252115"/>
          </a:xfrm>
          <a:prstGeom prst="rect">
            <a:avLst/>
          </a:prstGeom>
        </p:spPr>
        <p:txBody>
          <a:bodyPr vert="horz" lIns="0" tIns="0" rIns="0" bIns="0" rtlCol="0">
            <a:noAutofit/>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Tree>
    <p:extLst>
      <p:ext uri="{BB962C8B-B14F-4D97-AF65-F5344CB8AC3E}">
        <p14:creationId xmlns:p14="http://schemas.microsoft.com/office/powerpoint/2010/main" val="3904181161"/>
      </p:ext>
    </p:extLst>
  </p:cSld>
  <p:clrMap bg1="lt1" tx1="dk1" bg2="lt2" tx2="dk2" accent1="accent1" accent2="accent2" accent3="accent3" accent4="accent4" accent5="accent5" accent6="accent6" hlink="hlink" folHlink="folHlink"/>
  <p:sldLayoutIdLst>
    <p:sldLayoutId id="2147483650" r:id="rId1"/>
  </p:sldLayoutIdLst>
  <p:hf sldNum="0" hdr="0" ftr="0" dt="0"/>
  <p:txStyles>
    <p:titleStyle>
      <a:lvl1pPr algn="l" defTabSz="514350" rtl="0" eaLnBrk="1" latinLnBrk="0" hangingPunct="1">
        <a:lnSpc>
          <a:spcPct val="100000"/>
        </a:lnSpc>
        <a:spcBef>
          <a:spcPct val="0"/>
        </a:spcBef>
        <a:buNone/>
        <a:defRPr sz="2200" kern="1200">
          <a:solidFill>
            <a:schemeClr val="tx2"/>
          </a:solidFill>
          <a:latin typeface="Rajdhani SemiBold" panose="02000000000000000000" pitchFamily="2" charset="0"/>
          <a:ea typeface="+mj-ea"/>
          <a:cs typeface="Rajdhani SemiBold" panose="02000000000000000000" pitchFamily="2" charset="0"/>
        </a:defRPr>
      </a:lvl1pPr>
    </p:titleStyle>
    <p:bodyStyle>
      <a:lvl1pPr marL="180975" indent="-180975" algn="l" defTabSz="514350" rtl="0" eaLnBrk="1" latinLnBrk="0" hangingPunct="1">
        <a:lnSpc>
          <a:spcPct val="100000"/>
        </a:lnSpc>
        <a:spcBef>
          <a:spcPts val="0"/>
        </a:spcBef>
        <a:spcAft>
          <a:spcPts val="400"/>
        </a:spcAft>
        <a:buClr>
          <a:schemeClr val="accent1"/>
        </a:buClr>
        <a:buFont typeface="Wingdings" panose="05000000000000000000" pitchFamily="2" charset="2"/>
        <a:buChar char="§"/>
        <a:defRPr sz="1000" kern="1200">
          <a:solidFill>
            <a:schemeClr val="tx1"/>
          </a:solidFill>
          <a:latin typeface="+mn-lt"/>
          <a:ea typeface="+mn-ea"/>
          <a:cs typeface="+mn-cs"/>
        </a:defRPr>
      </a:lvl1pPr>
      <a:lvl2pPr marL="357188" indent="-176213" algn="l" defTabSz="514350" rtl="0" eaLnBrk="1" latinLnBrk="0" hangingPunct="1">
        <a:lnSpc>
          <a:spcPct val="100000"/>
        </a:lnSpc>
        <a:spcBef>
          <a:spcPts val="0"/>
        </a:spcBef>
        <a:spcAft>
          <a:spcPts val="400"/>
        </a:spcAft>
        <a:buClr>
          <a:schemeClr val="accent1"/>
        </a:buClr>
        <a:buFont typeface="Wingdings" panose="05000000000000000000" pitchFamily="2" charset="2"/>
        <a:buChar char="§"/>
        <a:defRPr sz="1000" kern="1200">
          <a:solidFill>
            <a:schemeClr val="tx1"/>
          </a:solidFill>
          <a:latin typeface="+mn-lt"/>
          <a:ea typeface="+mn-ea"/>
          <a:cs typeface="+mn-cs"/>
        </a:defRPr>
      </a:lvl2pPr>
      <a:lvl3pPr marL="538163" indent="-180975" algn="l" defTabSz="514350" rtl="0" eaLnBrk="1" latinLnBrk="0" hangingPunct="1">
        <a:lnSpc>
          <a:spcPct val="100000"/>
        </a:lnSpc>
        <a:spcBef>
          <a:spcPts val="0"/>
        </a:spcBef>
        <a:spcAft>
          <a:spcPts val="400"/>
        </a:spcAft>
        <a:buClr>
          <a:schemeClr val="accent1"/>
        </a:buClr>
        <a:buFont typeface="Wingdings" panose="05000000000000000000" pitchFamily="2" charset="2"/>
        <a:buChar char="§"/>
        <a:defRPr sz="1000" kern="1200">
          <a:solidFill>
            <a:schemeClr val="tx1"/>
          </a:solidFill>
          <a:latin typeface="+mn-lt"/>
          <a:ea typeface="+mn-ea"/>
          <a:cs typeface="+mn-cs"/>
        </a:defRPr>
      </a:lvl3pPr>
      <a:lvl4pPr marL="719138" indent="-180975" algn="l" defTabSz="514350" rtl="0" eaLnBrk="1" latinLnBrk="0" hangingPunct="1">
        <a:lnSpc>
          <a:spcPct val="100000"/>
        </a:lnSpc>
        <a:spcBef>
          <a:spcPts val="0"/>
        </a:spcBef>
        <a:spcAft>
          <a:spcPts val="400"/>
        </a:spcAft>
        <a:buClr>
          <a:schemeClr val="accent1"/>
        </a:buClr>
        <a:buFont typeface="Wingdings" panose="05000000000000000000" pitchFamily="2" charset="2"/>
        <a:buChar char="§"/>
        <a:defRPr sz="1000" kern="1200">
          <a:solidFill>
            <a:schemeClr val="tx1"/>
          </a:solidFill>
          <a:latin typeface="+mn-lt"/>
          <a:ea typeface="+mn-ea"/>
          <a:cs typeface="+mn-cs"/>
        </a:defRPr>
      </a:lvl4pPr>
      <a:lvl5pPr marL="895350" indent="-176213" algn="l" defTabSz="514350" rtl="0" eaLnBrk="1" latinLnBrk="0" hangingPunct="1">
        <a:lnSpc>
          <a:spcPct val="100000"/>
        </a:lnSpc>
        <a:spcBef>
          <a:spcPts val="0"/>
        </a:spcBef>
        <a:spcAft>
          <a:spcPts val="400"/>
        </a:spcAft>
        <a:buClr>
          <a:schemeClr val="accent1"/>
        </a:buClr>
        <a:buFont typeface="Wingdings" panose="05000000000000000000" pitchFamily="2" charset="2"/>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6" userDrawn="1">
          <p15:clr>
            <a:srgbClr val="F26B43"/>
          </p15:clr>
        </p15:guide>
        <p15:guide id="3"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811" y="695316"/>
            <a:ext cx="5030377" cy="4457105"/>
          </a:xfrm>
          <a:prstGeom prst="rect">
            <a:avLst/>
          </a:prstGeom>
        </p:spPr>
      </p:pic>
      <p:sp>
        <p:nvSpPr>
          <p:cNvPr id="17" name="Textfeld 16"/>
          <p:cNvSpPr txBox="1"/>
          <p:nvPr/>
        </p:nvSpPr>
        <p:spPr>
          <a:xfrm>
            <a:off x="2273091" y="2369870"/>
            <a:ext cx="2325206" cy="1107996"/>
          </a:xfrm>
          <a:prstGeom prst="rect">
            <a:avLst/>
          </a:prstGeom>
          <a:solidFill>
            <a:srgbClr val="0096AA"/>
          </a:solidFill>
          <a:ln>
            <a:noFill/>
          </a:ln>
        </p:spPr>
        <p:txBody>
          <a:bodyPr wrap="square" rtlCol="0" anchor="ctr" anchorCtr="0">
            <a:spAutoFit/>
          </a:bodyPr>
          <a:lstStyle/>
          <a:p>
            <a:pPr algn="ctr"/>
            <a:r>
              <a:rPr lang="de-DE" sz="2200" dirty="0" smtClean="0">
                <a:solidFill>
                  <a:schemeClr val="bg1"/>
                </a:solidFill>
                <a:latin typeface="Rajdhani" panose="02000000000000000000" pitchFamily="2" charset="0"/>
                <a:cs typeface="Rajdhani" panose="02000000000000000000" pitchFamily="2" charset="0"/>
              </a:rPr>
              <a:t>Custom-</a:t>
            </a:r>
            <a:r>
              <a:rPr lang="de-DE" sz="2200" dirty="0" err="1" smtClean="0">
                <a:solidFill>
                  <a:schemeClr val="bg1"/>
                </a:solidFill>
                <a:latin typeface="Rajdhani" panose="02000000000000000000" pitchFamily="2" charset="0"/>
                <a:cs typeface="Rajdhani" panose="02000000000000000000" pitchFamily="2" charset="0"/>
              </a:rPr>
              <a:t>designed</a:t>
            </a:r>
            <a:r>
              <a:rPr lang="de-DE" sz="2200" dirty="0" smtClean="0">
                <a:solidFill>
                  <a:schemeClr val="bg1"/>
                </a:solidFill>
                <a:latin typeface="Rajdhani" panose="02000000000000000000" pitchFamily="2" charset="0"/>
                <a:cs typeface="Rajdhani" panose="02000000000000000000" pitchFamily="2" charset="0"/>
              </a:rPr>
              <a:t> </a:t>
            </a:r>
            <a:r>
              <a:rPr lang="de-DE" sz="2200" dirty="0" err="1" smtClean="0">
                <a:solidFill>
                  <a:schemeClr val="bg1"/>
                </a:solidFill>
                <a:latin typeface="Rajdhani" panose="02000000000000000000" pitchFamily="2" charset="0"/>
                <a:cs typeface="Rajdhani" panose="02000000000000000000" pitchFamily="2" charset="0"/>
              </a:rPr>
              <a:t>particle</a:t>
            </a:r>
            <a:r>
              <a:rPr lang="de-DE" sz="2200" dirty="0" smtClean="0">
                <a:solidFill>
                  <a:schemeClr val="bg1"/>
                </a:solidFill>
                <a:latin typeface="Rajdhani" panose="02000000000000000000" pitchFamily="2" charset="0"/>
                <a:cs typeface="Rajdhani" panose="02000000000000000000" pitchFamily="2" charset="0"/>
              </a:rPr>
              <a:t> </a:t>
            </a:r>
            <a:r>
              <a:rPr lang="de-DE" sz="2200" dirty="0" err="1" smtClean="0">
                <a:solidFill>
                  <a:schemeClr val="bg1"/>
                </a:solidFill>
                <a:latin typeface="Rajdhani" panose="02000000000000000000" pitchFamily="2" charset="0"/>
                <a:cs typeface="Rajdhani" panose="02000000000000000000" pitchFamily="2" charset="0"/>
              </a:rPr>
              <a:t>inspection</a:t>
            </a:r>
            <a:r>
              <a:rPr lang="de-DE" sz="2200" dirty="0" smtClean="0">
                <a:solidFill>
                  <a:schemeClr val="bg1"/>
                </a:solidFill>
                <a:latin typeface="Rajdhani" panose="02000000000000000000" pitchFamily="2" charset="0"/>
                <a:cs typeface="Rajdhani" panose="02000000000000000000" pitchFamily="2" charset="0"/>
              </a:rPr>
              <a:t> </a:t>
            </a:r>
            <a:r>
              <a:rPr lang="de-DE" sz="2200" dirty="0" err="1" smtClean="0">
                <a:solidFill>
                  <a:schemeClr val="bg1"/>
                </a:solidFill>
                <a:latin typeface="Rajdhani" panose="02000000000000000000" pitchFamily="2" charset="0"/>
                <a:cs typeface="Rajdhani" panose="02000000000000000000" pitchFamily="2" charset="0"/>
              </a:rPr>
              <a:t>for</a:t>
            </a:r>
            <a:r>
              <a:rPr lang="de-DE" sz="2200" dirty="0" smtClean="0">
                <a:solidFill>
                  <a:schemeClr val="bg1"/>
                </a:solidFill>
                <a:latin typeface="Rajdhani" panose="02000000000000000000" pitchFamily="2" charset="0"/>
                <a:cs typeface="Rajdhani" panose="02000000000000000000" pitchFamily="2" charset="0"/>
              </a:rPr>
              <a:t> AVI Systems</a:t>
            </a:r>
            <a:endParaRPr lang="de-CH" sz="2200" dirty="0">
              <a:solidFill>
                <a:schemeClr val="bg1"/>
              </a:solidFill>
              <a:latin typeface="Rajdhani" panose="02000000000000000000" pitchFamily="2" charset="0"/>
              <a:cs typeface="Rajdhani" panose="02000000000000000000" pitchFamily="2" charset="0"/>
            </a:endParaRPr>
          </a:p>
        </p:txBody>
      </p:sp>
      <p:sp>
        <p:nvSpPr>
          <p:cNvPr id="18" name="Rechteck 17"/>
          <p:cNvSpPr/>
          <p:nvPr/>
        </p:nvSpPr>
        <p:spPr>
          <a:xfrm>
            <a:off x="548680" y="5521958"/>
            <a:ext cx="5760045" cy="1477328"/>
          </a:xfrm>
          <a:prstGeom prst="rect">
            <a:avLst/>
          </a:prstGeom>
        </p:spPr>
        <p:txBody>
          <a:bodyPr wrap="square">
            <a:spAutoFit/>
          </a:bodyPr>
          <a:lstStyle/>
          <a:p>
            <a:r>
              <a:rPr lang="en-US" dirty="0">
                <a:solidFill>
                  <a:srgbClr val="C8374E"/>
                </a:solidFill>
              </a:rPr>
              <a:t>Our approach to automated visual inspection goes beyond traditional visual inspection solutions. Based on our holistic system design, both software and hardware are individually tailored to customer requirements to achieve the highest possible production reliability. </a:t>
            </a:r>
            <a:endParaRPr lang="en-US" b="1" i="0" dirty="0">
              <a:solidFill>
                <a:srgbClr val="C8374E"/>
              </a:solidFill>
              <a:effectLst/>
              <a:latin typeface="Rajdhani" panose="02000000000000000000" pitchFamily="2" charset="0"/>
              <a:cs typeface="Rajdhani" panose="02000000000000000000" pitchFamily="2" charset="0"/>
            </a:endParaRPr>
          </a:p>
        </p:txBody>
      </p:sp>
      <p:sp>
        <p:nvSpPr>
          <p:cNvPr id="19" name="Textfeld 18"/>
          <p:cNvSpPr txBox="1"/>
          <p:nvPr/>
        </p:nvSpPr>
        <p:spPr>
          <a:xfrm>
            <a:off x="549275" y="7368823"/>
            <a:ext cx="2879725" cy="1969770"/>
          </a:xfrm>
          <a:prstGeom prst="rect">
            <a:avLst/>
          </a:prstGeom>
          <a:noFill/>
        </p:spPr>
        <p:txBody>
          <a:bodyPr wrap="square" rtlCol="0">
            <a:spAutoFit/>
          </a:bodyPr>
          <a:lstStyle/>
          <a:p>
            <a:r>
              <a:rPr lang="de-DE" sz="1400" b="1" dirty="0" smtClean="0">
                <a:solidFill>
                  <a:srgbClr val="153F8F"/>
                </a:solidFill>
                <a:latin typeface="Rajdhani" panose="02000000000000000000" pitchFamily="2" charset="0"/>
                <a:cs typeface="Rajdhani" panose="02000000000000000000" pitchFamily="2" charset="0"/>
              </a:rPr>
              <a:t>The </a:t>
            </a:r>
            <a:r>
              <a:rPr lang="de-DE" sz="1400" b="1" dirty="0" err="1" smtClean="0">
                <a:solidFill>
                  <a:srgbClr val="153F8F"/>
                </a:solidFill>
                <a:latin typeface="Rajdhani" panose="02000000000000000000" pitchFamily="2" charset="0"/>
                <a:cs typeface="Rajdhani" panose="02000000000000000000" pitchFamily="2" charset="0"/>
              </a:rPr>
              <a:t>challenge</a:t>
            </a:r>
            <a:endParaRPr lang="de-DE" sz="1400" b="1" dirty="0" smtClean="0">
              <a:solidFill>
                <a:srgbClr val="153F8F"/>
              </a:solidFill>
              <a:latin typeface="Rajdhani" panose="02000000000000000000" pitchFamily="2" charset="0"/>
              <a:cs typeface="Rajdhani" panose="02000000000000000000" pitchFamily="2" charset="0"/>
            </a:endParaRPr>
          </a:p>
          <a:p>
            <a:r>
              <a:rPr lang="en-US" sz="1200" dirty="0"/>
              <a:t>Parenteral drug products are required to be 100% visually inspected. As each product and its packaging define their specific inspection task, standardized inspection setups may lead to </a:t>
            </a:r>
            <a:r>
              <a:rPr lang="en-US" sz="1200" dirty="0" smtClean="0"/>
              <a:t> </a:t>
            </a:r>
            <a:r>
              <a:rPr lang="en-US" sz="1200" dirty="0" smtClean="0"/>
              <a:t>underperforming </a:t>
            </a:r>
            <a:r>
              <a:rPr lang="en-US" sz="1200" dirty="0"/>
              <a:t>inspection results. In contrast, a customized solution provides the opportunity to improve the inspection by reducing false rejects and increasing the detection rates.</a:t>
            </a:r>
            <a:endParaRPr lang="de-CH" sz="1200" dirty="0"/>
          </a:p>
        </p:txBody>
      </p:sp>
      <p:sp>
        <p:nvSpPr>
          <p:cNvPr id="20" name="Textfeld 19"/>
          <p:cNvSpPr txBox="1"/>
          <p:nvPr/>
        </p:nvSpPr>
        <p:spPr>
          <a:xfrm>
            <a:off x="3501008" y="7368823"/>
            <a:ext cx="3040000" cy="1785104"/>
          </a:xfrm>
          <a:prstGeom prst="rect">
            <a:avLst/>
          </a:prstGeom>
          <a:noFill/>
        </p:spPr>
        <p:txBody>
          <a:bodyPr wrap="square" rtlCol="0">
            <a:spAutoFit/>
          </a:bodyPr>
          <a:lstStyle/>
          <a:p>
            <a:r>
              <a:rPr lang="de-DE" sz="1400" b="1" dirty="0" err="1">
                <a:solidFill>
                  <a:srgbClr val="153F8F"/>
                </a:solidFill>
                <a:latin typeface="Rajdhani" panose="02000000000000000000" pitchFamily="2" charset="0"/>
                <a:cs typeface="Rajdhani" panose="02000000000000000000" pitchFamily="2" charset="0"/>
              </a:rPr>
              <a:t>Our</a:t>
            </a:r>
            <a:r>
              <a:rPr lang="de-DE" sz="1400" b="1" dirty="0">
                <a:solidFill>
                  <a:srgbClr val="153F8F"/>
                </a:solidFill>
                <a:latin typeface="Rajdhani" panose="02000000000000000000" pitchFamily="2" charset="0"/>
                <a:cs typeface="Rajdhani" panose="02000000000000000000" pitchFamily="2" charset="0"/>
              </a:rPr>
              <a:t> </a:t>
            </a:r>
            <a:r>
              <a:rPr lang="de-DE" sz="1400" b="1" dirty="0" err="1">
                <a:solidFill>
                  <a:srgbClr val="153F8F"/>
                </a:solidFill>
                <a:latin typeface="Rajdhani" panose="02000000000000000000" pitchFamily="2" charset="0"/>
                <a:cs typeface="Rajdhani" panose="02000000000000000000" pitchFamily="2" charset="0"/>
              </a:rPr>
              <a:t>approach</a:t>
            </a:r>
            <a:endParaRPr lang="de-DE" sz="1400" b="1" dirty="0">
              <a:solidFill>
                <a:srgbClr val="153F8F"/>
              </a:solidFill>
              <a:latin typeface="Rajdhani" panose="02000000000000000000" pitchFamily="2" charset="0"/>
              <a:cs typeface="Rajdhani" panose="02000000000000000000" pitchFamily="2" charset="0"/>
            </a:endParaRPr>
          </a:p>
          <a:p>
            <a:r>
              <a:rPr lang="en-US" sz="1200" dirty="0"/>
              <a:t>For the visual inspection of </a:t>
            </a:r>
            <a:r>
              <a:rPr lang="en-US" sz="1200" dirty="0" err="1"/>
              <a:t>parenteralia</a:t>
            </a:r>
            <a:r>
              <a:rPr lang="en-US" sz="1200" dirty="0"/>
              <a:t> in various packaging materials, we rely on an individual system design in six phases. The customer-specific setup is developed in an intensive preparation phase and then incorporated into the machine design. This enables us to achieve the greatest possible reliability of the inspection results.</a:t>
            </a: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296" y="128464"/>
            <a:ext cx="1711025" cy="564929"/>
          </a:xfrm>
          <a:prstGeom prst="rect">
            <a:avLst/>
          </a:prstGeom>
        </p:spPr>
      </p:pic>
    </p:spTree>
    <p:extLst>
      <p:ext uri="{BB962C8B-B14F-4D97-AF65-F5344CB8AC3E}">
        <p14:creationId xmlns:p14="http://schemas.microsoft.com/office/powerpoint/2010/main" val="268574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48681" y="525086"/>
            <a:ext cx="6120679" cy="1415772"/>
          </a:xfrm>
          <a:prstGeom prst="rect">
            <a:avLst/>
          </a:prstGeom>
          <a:noFill/>
        </p:spPr>
        <p:txBody>
          <a:bodyPr wrap="square" rtlCol="0">
            <a:spAutoFit/>
          </a:bodyPr>
          <a:lstStyle/>
          <a:p>
            <a:r>
              <a:rPr lang="en-US" sz="1400" b="1" dirty="0">
                <a:solidFill>
                  <a:srgbClr val="153F8F"/>
                </a:solidFill>
                <a:latin typeface="Rajdhani" panose="02000000000000000000" pitchFamily="2" charset="0"/>
                <a:cs typeface="Rajdhani" panose="02000000000000000000" pitchFamily="2" charset="0"/>
              </a:rPr>
              <a:t>Pre-engineering as the key to success</a:t>
            </a:r>
          </a:p>
          <a:p>
            <a:r>
              <a:rPr lang="en-US" sz="1200" dirty="0"/>
              <a:t>A well-founded analysis of </a:t>
            </a:r>
            <a:r>
              <a:rPr lang="en-US" sz="1200" dirty="0" smtClean="0"/>
              <a:t>the customer </a:t>
            </a:r>
            <a:r>
              <a:rPr lang="en-US" sz="1200" dirty="0"/>
              <a:t>needs creates the basis for an </a:t>
            </a:r>
            <a:r>
              <a:rPr lang="en-US" sz="1200" dirty="0" smtClean="0"/>
              <a:t>individual solution. </a:t>
            </a:r>
            <a:r>
              <a:rPr lang="en-US" sz="1200" dirty="0"/>
              <a:t>For this purpose, a manual inspection is carried out in our own laboratory based on </a:t>
            </a:r>
            <a:r>
              <a:rPr lang="en-US" sz="1200" dirty="0" smtClean="0"/>
              <a:t>customers </a:t>
            </a:r>
            <a:r>
              <a:rPr lang="en-US" sz="1200" dirty="0"/>
              <a:t>test criteria and the corresponding test sets, consisting of good and bad samples. The </a:t>
            </a:r>
            <a:r>
              <a:rPr lang="en-US" sz="1200" dirty="0" smtClean="0"/>
              <a:t>measurement </a:t>
            </a:r>
            <a:r>
              <a:rPr lang="en-US" sz="1200" dirty="0"/>
              <a:t>results are then verified </a:t>
            </a:r>
            <a:r>
              <a:rPr lang="en-US" sz="1200" dirty="0" smtClean="0"/>
              <a:t>and </a:t>
            </a:r>
            <a:r>
              <a:rPr lang="en-US" sz="1200" dirty="0"/>
              <a:t>documented. </a:t>
            </a:r>
            <a:r>
              <a:rPr lang="en-US" sz="1200" dirty="0" smtClean="0"/>
              <a:t>They </a:t>
            </a:r>
            <a:r>
              <a:rPr lang="en-US" sz="1200" dirty="0"/>
              <a:t>form a common understanding of the defined inspection tasks</a:t>
            </a:r>
            <a:r>
              <a:rPr lang="en-US" sz="1200" dirty="0" smtClean="0"/>
              <a:t>. The </a:t>
            </a:r>
            <a:r>
              <a:rPr lang="en-US" sz="1200" dirty="0"/>
              <a:t>holistic analysis also includes further </a:t>
            </a:r>
            <a:r>
              <a:rPr lang="en-US" sz="1200" dirty="0" smtClean="0"/>
              <a:t>test method procedures. </a:t>
            </a:r>
            <a:r>
              <a:rPr lang="en-US" sz="1200" dirty="0"/>
              <a:t>A combination of various inspection technologies </a:t>
            </a:r>
            <a:r>
              <a:rPr lang="en-US" sz="1200" dirty="0" smtClean="0"/>
              <a:t>can </a:t>
            </a:r>
            <a:r>
              <a:rPr lang="en-US" sz="1200" dirty="0"/>
              <a:t>significantly increase process reliability</a:t>
            </a:r>
            <a:r>
              <a:rPr lang="en-US" sz="1200" dirty="0" smtClean="0"/>
              <a:t>.</a:t>
            </a:r>
            <a:endParaRPr lang="en-US" sz="1200" dirty="0"/>
          </a:p>
        </p:txBody>
      </p:sp>
      <p:sp>
        <p:nvSpPr>
          <p:cNvPr id="4" name="Textfeld 3"/>
          <p:cNvSpPr txBox="1"/>
          <p:nvPr/>
        </p:nvSpPr>
        <p:spPr>
          <a:xfrm>
            <a:off x="549276" y="1928664"/>
            <a:ext cx="5992325" cy="1600438"/>
          </a:xfrm>
          <a:prstGeom prst="rect">
            <a:avLst/>
          </a:prstGeom>
          <a:noFill/>
        </p:spPr>
        <p:txBody>
          <a:bodyPr wrap="square" rtlCol="0">
            <a:spAutoFit/>
          </a:bodyPr>
          <a:lstStyle/>
          <a:p>
            <a:r>
              <a:rPr lang="en-US" sz="1400" b="1" dirty="0" smtClean="0">
                <a:solidFill>
                  <a:srgbClr val="153F8F"/>
                </a:solidFill>
                <a:latin typeface="Rajdhani" panose="02000000000000000000" pitchFamily="2" charset="0"/>
                <a:cs typeface="Rajdhani" panose="02000000000000000000" pitchFamily="2" charset="0"/>
              </a:rPr>
              <a:t>Customer-specific </a:t>
            </a:r>
            <a:r>
              <a:rPr lang="en-US" sz="1400" b="1" dirty="0">
                <a:solidFill>
                  <a:srgbClr val="153F8F"/>
                </a:solidFill>
                <a:latin typeface="Rajdhani" panose="02000000000000000000" pitchFamily="2" charset="0"/>
                <a:cs typeface="Rajdhani" panose="02000000000000000000" pitchFamily="2" charset="0"/>
              </a:rPr>
              <a:t>system design</a:t>
            </a:r>
          </a:p>
          <a:p>
            <a:r>
              <a:rPr lang="en-US" sz="1200" dirty="0"/>
              <a:t>Based on the knowledge gained from pre-engineering, the required hardware components are defined and a customer-specific optical design is created.  We exclusively use state-of-the-art components.  This is followed by the recording of image sequences in the laboratory, which are collected in a corresponding database.  This database is used to evaluate the most powerful algorithms for inspection at each individual test station. A high degree of individualization is possible for both the software and the hardware. You have a large selection of algorithms, cameras and lighting at your disposal which can be individually combined for your project.</a:t>
            </a:r>
          </a:p>
        </p:txBody>
      </p:sp>
      <p:sp>
        <p:nvSpPr>
          <p:cNvPr id="5" name="Textfeld 4"/>
          <p:cNvSpPr txBox="1"/>
          <p:nvPr/>
        </p:nvSpPr>
        <p:spPr>
          <a:xfrm>
            <a:off x="549495" y="3536357"/>
            <a:ext cx="5992326" cy="2339102"/>
          </a:xfrm>
          <a:prstGeom prst="rect">
            <a:avLst/>
          </a:prstGeom>
          <a:noFill/>
        </p:spPr>
        <p:txBody>
          <a:bodyPr wrap="square" rtlCol="0">
            <a:spAutoFit/>
          </a:bodyPr>
          <a:lstStyle/>
          <a:p>
            <a:r>
              <a:rPr lang="en-US" sz="1400" b="1" dirty="0" smtClean="0">
                <a:solidFill>
                  <a:srgbClr val="153F8F"/>
                </a:solidFill>
                <a:latin typeface="Rajdhani" panose="02000000000000000000" pitchFamily="2" charset="0"/>
                <a:cs typeface="Rajdhani" panose="02000000000000000000" pitchFamily="2" charset="0"/>
              </a:rPr>
              <a:t>Individual </a:t>
            </a:r>
            <a:r>
              <a:rPr lang="en-US" sz="1400" b="1" dirty="0">
                <a:solidFill>
                  <a:srgbClr val="153F8F"/>
                </a:solidFill>
                <a:latin typeface="Rajdhani" panose="02000000000000000000" pitchFamily="2" charset="0"/>
                <a:cs typeface="Rajdhani" panose="02000000000000000000" pitchFamily="2" charset="0"/>
              </a:rPr>
              <a:t>recipe development</a:t>
            </a:r>
          </a:p>
          <a:p>
            <a:r>
              <a:rPr lang="en-US" sz="1200" dirty="0"/>
              <a:t>In a further process step, the image data is evaluated in detail. The individual parameters are optimized with the aid of a large number of preconfigured tools, thus increasing the inspection accuracy and performance (false reject rate and detection rate). For this purpose, specifically developed deep learning algorithms are used, for example to improve the differentiation between air bubbles and particles. The result is a customer-specific recipe.</a:t>
            </a:r>
          </a:p>
          <a:p>
            <a:r>
              <a:rPr lang="en-US" sz="1200" dirty="0"/>
              <a:t>In this phase, the optical components such as camera position, light setting, hardware, etc. are also defined. The optical path always remains the same. In this way, there are no moving parts such as mirrors or cameras, which reduces the susceptibility to errors to a minimum and increases the service life of the components</a:t>
            </a:r>
            <a:r>
              <a:rPr lang="en-US" sz="1200" dirty="0" smtClean="0"/>
              <a:t>. In </a:t>
            </a:r>
            <a:r>
              <a:rPr lang="en-US" sz="1200" dirty="0"/>
              <a:t>addition, the optical path is developed in such a way that the entire format range is always covered. This eliminates the need for further adjustments to the optical design, eliminating another potential source of error.</a:t>
            </a:r>
          </a:p>
        </p:txBody>
      </p:sp>
      <p:sp>
        <p:nvSpPr>
          <p:cNvPr id="7" name="Rechteck 6"/>
          <p:cNvSpPr/>
          <p:nvPr/>
        </p:nvSpPr>
        <p:spPr>
          <a:xfrm>
            <a:off x="0" y="8841432"/>
            <a:ext cx="6858000" cy="1064568"/>
          </a:xfrm>
          <a:prstGeom prst="rect">
            <a:avLst/>
          </a:prstGeom>
          <a:solidFill>
            <a:srgbClr val="15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Textfeld 7"/>
          <p:cNvSpPr txBox="1"/>
          <p:nvPr/>
        </p:nvSpPr>
        <p:spPr>
          <a:xfrm>
            <a:off x="549276" y="9026098"/>
            <a:ext cx="5991732" cy="738664"/>
          </a:xfrm>
          <a:prstGeom prst="rect">
            <a:avLst/>
          </a:prstGeom>
          <a:noFill/>
        </p:spPr>
        <p:txBody>
          <a:bodyPr wrap="square" rtlCol="0">
            <a:spAutoFit/>
          </a:bodyPr>
          <a:lstStyle/>
          <a:p>
            <a:pPr>
              <a:tabLst>
                <a:tab pos="2157413" algn="l"/>
                <a:tab pos="5473700" algn="r"/>
              </a:tabLst>
            </a:pPr>
            <a:r>
              <a:rPr lang="de-DE" sz="1050" b="1" dirty="0" smtClean="0">
                <a:solidFill>
                  <a:schemeClr val="bg1"/>
                </a:solidFill>
                <a:latin typeface="Rajdhani" panose="02000000000000000000" pitchFamily="2" charset="0"/>
                <a:cs typeface="Rajdhani" panose="02000000000000000000" pitchFamily="2" charset="0"/>
              </a:rPr>
              <a:t>WILCO AG</a:t>
            </a:r>
          </a:p>
          <a:p>
            <a:pPr>
              <a:tabLst>
                <a:tab pos="2157413" algn="l"/>
                <a:tab pos="5745163" algn="r"/>
              </a:tabLst>
            </a:pPr>
            <a:r>
              <a:rPr lang="de-DE" sz="1050" dirty="0" smtClean="0">
                <a:solidFill>
                  <a:schemeClr val="bg1"/>
                </a:solidFill>
                <a:latin typeface="Rajdhani" panose="02000000000000000000" pitchFamily="2" charset="0"/>
                <a:cs typeface="Rajdhani" panose="02000000000000000000" pitchFamily="2" charset="0"/>
              </a:rPr>
              <a:t>Rigackerstrasse 11	T: +41 56 618 43 43	Made in Switzerland</a:t>
            </a:r>
          </a:p>
          <a:p>
            <a:pPr>
              <a:tabLst>
                <a:tab pos="2157413" algn="l"/>
                <a:tab pos="5473700" algn="r"/>
              </a:tabLst>
            </a:pPr>
            <a:r>
              <a:rPr lang="de-DE" sz="1050" dirty="0" smtClean="0">
                <a:solidFill>
                  <a:schemeClr val="bg1"/>
                </a:solidFill>
                <a:latin typeface="Rajdhani" panose="02000000000000000000" pitchFamily="2" charset="0"/>
                <a:cs typeface="Rajdhani" panose="02000000000000000000" pitchFamily="2" charset="0"/>
              </a:rPr>
              <a:t>5610 Wohlen	info@wilco.com</a:t>
            </a:r>
          </a:p>
          <a:p>
            <a:pPr>
              <a:tabLst>
                <a:tab pos="2157413" algn="l"/>
                <a:tab pos="5745163" algn="r"/>
              </a:tabLst>
            </a:pPr>
            <a:r>
              <a:rPr lang="de-DE" sz="1050" dirty="0" smtClean="0">
                <a:solidFill>
                  <a:schemeClr val="bg1"/>
                </a:solidFill>
                <a:latin typeface="Rajdhani" panose="02000000000000000000" pitchFamily="2" charset="0"/>
                <a:cs typeface="Rajdhani" panose="02000000000000000000" pitchFamily="2" charset="0"/>
              </a:rPr>
              <a:t>Switzerland	www.wilco.com	</a:t>
            </a:r>
            <a:r>
              <a:rPr lang="de-DE" sz="1050" b="1" dirty="0" smtClean="0">
                <a:solidFill>
                  <a:schemeClr val="bg1"/>
                </a:solidFill>
                <a:latin typeface="Rajdhani" panose="02000000000000000000" pitchFamily="2" charset="0"/>
                <a:cs typeface="Rajdhani" panose="02000000000000000000" pitchFamily="2" charset="0"/>
              </a:rPr>
              <a:t>Bausch+Ströbel</a:t>
            </a:r>
            <a:r>
              <a:rPr lang="de-DE" sz="1050" dirty="0" smtClean="0">
                <a:solidFill>
                  <a:schemeClr val="bg1"/>
                </a:solidFill>
                <a:latin typeface="Rajdhani" panose="02000000000000000000" pitchFamily="2" charset="0"/>
                <a:cs typeface="Rajdhani" panose="02000000000000000000" pitchFamily="2" charset="0"/>
              </a:rPr>
              <a:t> </a:t>
            </a:r>
            <a:r>
              <a:rPr lang="de-DE" sz="1050" dirty="0" err="1" smtClean="0">
                <a:solidFill>
                  <a:schemeClr val="bg1"/>
                </a:solidFill>
                <a:latin typeface="Rajdhani" panose="02000000000000000000" pitchFamily="2" charset="0"/>
                <a:cs typeface="Rajdhani" panose="02000000000000000000" pitchFamily="2" charset="0"/>
              </a:rPr>
              <a:t>group</a:t>
            </a:r>
            <a:endParaRPr lang="de-CH" sz="1050" dirty="0">
              <a:solidFill>
                <a:schemeClr val="bg1"/>
              </a:solidFill>
              <a:latin typeface="Rajdhani" panose="02000000000000000000" pitchFamily="2" charset="0"/>
              <a:cs typeface="Rajdhani" panose="02000000000000000000" pitchFamily="2" charset="0"/>
            </a:endParaRPr>
          </a:p>
        </p:txBody>
      </p:sp>
      <p:sp>
        <p:nvSpPr>
          <p:cNvPr id="12" name="Textfeld 11"/>
          <p:cNvSpPr txBox="1"/>
          <p:nvPr/>
        </p:nvSpPr>
        <p:spPr>
          <a:xfrm>
            <a:off x="549495" y="5882714"/>
            <a:ext cx="6119865" cy="1231106"/>
          </a:xfrm>
          <a:prstGeom prst="rect">
            <a:avLst/>
          </a:prstGeom>
          <a:noFill/>
        </p:spPr>
        <p:txBody>
          <a:bodyPr wrap="square" rtlCol="0">
            <a:spAutoFit/>
          </a:bodyPr>
          <a:lstStyle/>
          <a:p>
            <a:r>
              <a:rPr lang="en-US" sz="1400" b="1" dirty="0" smtClean="0">
                <a:solidFill>
                  <a:srgbClr val="153F8F"/>
                </a:solidFill>
                <a:latin typeface="Rajdhani" panose="02000000000000000000" pitchFamily="2" charset="0"/>
                <a:cs typeface="Rajdhani" panose="02000000000000000000" pitchFamily="2" charset="0"/>
              </a:rPr>
              <a:t>Fine tuning</a:t>
            </a:r>
            <a:endParaRPr lang="en-US" sz="1400" b="1" dirty="0">
              <a:solidFill>
                <a:srgbClr val="153F8F"/>
              </a:solidFill>
              <a:latin typeface="Rajdhani" panose="02000000000000000000" pitchFamily="2" charset="0"/>
              <a:cs typeface="Rajdhani" panose="02000000000000000000" pitchFamily="2" charset="0"/>
            </a:endParaRPr>
          </a:p>
          <a:p>
            <a:r>
              <a:rPr lang="en-US" sz="1200" dirty="0"/>
              <a:t>Based on the test results and </a:t>
            </a:r>
            <a:r>
              <a:rPr lang="en-US" sz="1200" dirty="0" smtClean="0"/>
              <a:t>customer </a:t>
            </a:r>
            <a:r>
              <a:rPr lang="en-US" sz="1200" dirty="0"/>
              <a:t>requirements, we now define the automated visual inspection solution. The recommendations of the optical design and the software algorithms are </a:t>
            </a:r>
            <a:r>
              <a:rPr lang="en-US" sz="1200" dirty="0" smtClean="0"/>
              <a:t>documented. </a:t>
            </a:r>
            <a:r>
              <a:rPr lang="en-US" sz="1200" dirty="0"/>
              <a:t>With the help of the integrated offline mode, a fine tuning of various form parameters is carried out and new form parameters are generated. Due to the flexible alignment and modular design, </a:t>
            </a:r>
            <a:r>
              <a:rPr lang="en-US" sz="1200" dirty="0" smtClean="0"/>
              <a:t>a transfer </a:t>
            </a:r>
            <a:r>
              <a:rPr lang="en-US" sz="1200" dirty="0"/>
              <a:t>from the </a:t>
            </a:r>
            <a:r>
              <a:rPr lang="en-US" sz="1200" dirty="0" smtClean="0"/>
              <a:t>laboratory </a:t>
            </a:r>
            <a:r>
              <a:rPr lang="en-US" sz="1200" dirty="0"/>
              <a:t>to the production system is easily </a:t>
            </a:r>
            <a:r>
              <a:rPr lang="en-US" sz="1200" dirty="0" smtClean="0"/>
              <a:t>possible.</a:t>
            </a:r>
            <a:endParaRPr lang="en-US" sz="1200" dirty="0"/>
          </a:p>
        </p:txBody>
      </p:sp>
      <p:sp>
        <p:nvSpPr>
          <p:cNvPr id="13" name="Textfeld 12"/>
          <p:cNvSpPr txBox="1"/>
          <p:nvPr/>
        </p:nvSpPr>
        <p:spPr>
          <a:xfrm>
            <a:off x="550153" y="7098431"/>
            <a:ext cx="5992326" cy="861774"/>
          </a:xfrm>
          <a:prstGeom prst="rect">
            <a:avLst/>
          </a:prstGeom>
          <a:noFill/>
        </p:spPr>
        <p:txBody>
          <a:bodyPr wrap="square" rtlCol="0">
            <a:spAutoFit/>
          </a:bodyPr>
          <a:lstStyle/>
          <a:p>
            <a:r>
              <a:rPr lang="en-US" sz="1400" b="1" dirty="0" smtClean="0">
                <a:solidFill>
                  <a:srgbClr val="153F8F"/>
                </a:solidFill>
                <a:latin typeface="Rajdhani" panose="02000000000000000000" pitchFamily="2" charset="0"/>
                <a:cs typeface="Rajdhani" panose="02000000000000000000" pitchFamily="2" charset="0"/>
              </a:rPr>
              <a:t>Qualification </a:t>
            </a:r>
            <a:r>
              <a:rPr lang="en-US" sz="1400" b="1" dirty="0">
                <a:solidFill>
                  <a:srgbClr val="153F8F"/>
                </a:solidFill>
                <a:latin typeface="Rajdhani" panose="02000000000000000000" pitchFamily="2" charset="0"/>
                <a:cs typeface="Rajdhani" panose="02000000000000000000" pitchFamily="2" charset="0"/>
              </a:rPr>
              <a:t>of the system</a:t>
            </a:r>
          </a:p>
          <a:p>
            <a:r>
              <a:rPr lang="en-US" sz="1200" dirty="0"/>
              <a:t>Our vision team will support you during the qualification of your system. Function and qualification tests are carried out and support for the Knapp test is also part of our range of services.  A comprehensive training for your team concludes the qualification.</a:t>
            </a:r>
          </a:p>
        </p:txBody>
      </p:sp>
      <p:sp>
        <p:nvSpPr>
          <p:cNvPr id="14" name="Textfeld 13"/>
          <p:cNvSpPr txBox="1"/>
          <p:nvPr/>
        </p:nvSpPr>
        <p:spPr>
          <a:xfrm>
            <a:off x="548680" y="7956771"/>
            <a:ext cx="5992326" cy="861774"/>
          </a:xfrm>
          <a:prstGeom prst="rect">
            <a:avLst/>
          </a:prstGeom>
          <a:noFill/>
        </p:spPr>
        <p:txBody>
          <a:bodyPr wrap="square" rtlCol="0">
            <a:spAutoFit/>
          </a:bodyPr>
          <a:lstStyle/>
          <a:p>
            <a:r>
              <a:rPr lang="de-CH" sz="1400" b="1" dirty="0" err="1">
                <a:solidFill>
                  <a:srgbClr val="153F8F"/>
                </a:solidFill>
                <a:latin typeface="Rajdhani" panose="02000000000000000000" pitchFamily="2" charset="0"/>
                <a:cs typeface="Rajdhani" panose="02000000000000000000" pitchFamily="2" charset="0"/>
              </a:rPr>
              <a:t>Longterm</a:t>
            </a:r>
            <a:r>
              <a:rPr lang="de-CH" sz="1400" b="1" dirty="0">
                <a:solidFill>
                  <a:srgbClr val="153F8F"/>
                </a:solidFill>
                <a:latin typeface="Rajdhani" panose="02000000000000000000" pitchFamily="2" charset="0"/>
                <a:cs typeface="Rajdhani" panose="02000000000000000000" pitchFamily="2" charset="0"/>
              </a:rPr>
              <a:t> </a:t>
            </a:r>
            <a:r>
              <a:rPr lang="de-CH" sz="1400" b="1" dirty="0" err="1">
                <a:solidFill>
                  <a:srgbClr val="153F8F"/>
                </a:solidFill>
                <a:latin typeface="Rajdhani" panose="02000000000000000000" pitchFamily="2" charset="0"/>
                <a:cs typeface="Rajdhani" panose="02000000000000000000" pitchFamily="2" charset="0"/>
              </a:rPr>
              <a:t>sustainable</a:t>
            </a:r>
            <a:r>
              <a:rPr lang="de-CH" sz="1400" b="1" dirty="0">
                <a:solidFill>
                  <a:srgbClr val="153F8F"/>
                </a:solidFill>
                <a:latin typeface="Rajdhani" panose="02000000000000000000" pitchFamily="2" charset="0"/>
                <a:cs typeface="Rajdhani" panose="02000000000000000000" pitchFamily="2" charset="0"/>
              </a:rPr>
              <a:t> </a:t>
            </a:r>
            <a:r>
              <a:rPr lang="de-CH" sz="1400" b="1" dirty="0" err="1">
                <a:solidFill>
                  <a:srgbClr val="153F8F"/>
                </a:solidFill>
                <a:latin typeface="Rajdhani" panose="02000000000000000000" pitchFamily="2" charset="0"/>
                <a:cs typeface="Rajdhani" panose="02000000000000000000" pitchFamily="2" charset="0"/>
              </a:rPr>
              <a:t>use</a:t>
            </a:r>
            <a:r>
              <a:rPr lang="de-CH" sz="1400" b="1" dirty="0">
                <a:solidFill>
                  <a:srgbClr val="153F8F"/>
                </a:solidFill>
                <a:latin typeface="Rajdhani" panose="02000000000000000000" pitchFamily="2" charset="0"/>
                <a:cs typeface="Rajdhani" panose="02000000000000000000" pitchFamily="2" charset="0"/>
              </a:rPr>
              <a:t> </a:t>
            </a:r>
            <a:r>
              <a:rPr lang="de-CH" sz="1400" b="1" dirty="0" err="1">
                <a:solidFill>
                  <a:srgbClr val="153F8F"/>
                </a:solidFill>
                <a:latin typeface="Rajdhani" panose="02000000000000000000" pitchFamily="2" charset="0"/>
                <a:cs typeface="Rajdhani" panose="02000000000000000000" pitchFamily="2" charset="0"/>
              </a:rPr>
              <a:t>assured</a:t>
            </a:r>
            <a:endParaRPr lang="de-CH" sz="1400" b="1" dirty="0">
              <a:solidFill>
                <a:srgbClr val="153F8F"/>
              </a:solidFill>
              <a:latin typeface="Rajdhani" panose="02000000000000000000" pitchFamily="2" charset="0"/>
              <a:cs typeface="Rajdhani" panose="02000000000000000000" pitchFamily="2" charset="0"/>
            </a:endParaRPr>
          </a:p>
          <a:p>
            <a:r>
              <a:rPr lang="en-US" sz="1200" dirty="0" smtClean="0"/>
              <a:t>Due </a:t>
            </a:r>
            <a:r>
              <a:rPr lang="en-US" sz="1200" dirty="0"/>
              <a:t>to existing inspection functions and the modular system design, upgrading to new formats is extremely easy. Our vision team can help you implement new inspection functions or expand to new formats and products.</a:t>
            </a:r>
          </a:p>
        </p:txBody>
      </p:sp>
    </p:spTree>
    <p:extLst>
      <p:ext uri="{BB962C8B-B14F-4D97-AF65-F5344CB8AC3E}">
        <p14:creationId xmlns:p14="http://schemas.microsoft.com/office/powerpoint/2010/main" val="3450301908"/>
      </p:ext>
    </p:extLst>
  </p:cSld>
  <p:clrMapOvr>
    <a:masterClrMapping/>
  </p:clrMapOvr>
</p:sld>
</file>

<file path=ppt/theme/theme1.xml><?xml version="1.0" encoding="utf-8"?>
<a:theme xmlns:a="http://schemas.openxmlformats.org/drawingml/2006/main" name="Wilco PPT Master">
  <a:themeElements>
    <a:clrScheme name="Wilco">
      <a:dk1>
        <a:srgbClr val="000000"/>
      </a:dk1>
      <a:lt1>
        <a:srgbClr val="FFFFFF"/>
      </a:lt1>
      <a:dk2>
        <a:srgbClr val="153F8F"/>
      </a:dk2>
      <a:lt2>
        <a:srgbClr val="FFFFFF"/>
      </a:lt2>
      <a:accent1>
        <a:srgbClr val="153F8F"/>
      </a:accent1>
      <a:accent2>
        <a:srgbClr val="0096AA"/>
      </a:accent2>
      <a:accent3>
        <a:srgbClr val="F18500"/>
      </a:accent3>
      <a:accent4>
        <a:srgbClr val="C8374E"/>
      </a:accent4>
      <a:accent5>
        <a:srgbClr val="D0D9E9"/>
      </a:accent5>
      <a:accent6>
        <a:srgbClr val="CCEAEE"/>
      </a:accent6>
      <a:hlink>
        <a:srgbClr val="000000"/>
      </a:hlink>
      <a:folHlink>
        <a:srgbClr val="000000"/>
      </a:folHlink>
    </a:clrScheme>
    <a:fontScheme name="Wilco">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ightech-Blau">
      <a:srgbClr val="153F8F"/>
    </a:custClr>
    <a:custClr name="Hightech-Blau 80%">
      <a:srgbClr val="4465A5"/>
    </a:custClr>
    <a:custClr name="Hightech-Blau 60%">
      <a:srgbClr val="738CBC"/>
    </a:custClr>
    <a:custClr name="Hightech-Blau 40%">
      <a:srgbClr val="A1B2D2"/>
    </a:custClr>
    <a:custClr name="Hightech-Blau 20%">
      <a:srgbClr val="D0D9E9"/>
    </a:custClr>
    <a:custClr name="Schwarz">
      <a:srgbClr val="000000"/>
    </a:custClr>
    <a:custClr name="Schwarz 80%">
      <a:srgbClr val="575757"/>
    </a:custClr>
    <a:custClr name="Schwarz 60%">
      <a:srgbClr val="878787"/>
    </a:custClr>
    <a:custClr name="Schwarz 40%">
      <a:srgbClr val="B2B2B2"/>
    </a:custClr>
    <a:custClr name="Schwarz 20%">
      <a:srgbClr val="DADADA"/>
    </a:custClr>
    <a:custClr name="Medizin-Mint">
      <a:srgbClr val="0096AA"/>
    </a:custClr>
    <a:custClr name="Medizin-Mint 80%">
      <a:srgbClr val="33ABBB"/>
    </a:custClr>
    <a:custClr name="Medizin-Mint 60%">
      <a:srgbClr val="66C0CC"/>
    </a:custClr>
    <a:custClr name="Medizin-Mint 40%">
      <a:srgbClr val="99D5DD"/>
    </a:custClr>
    <a:custClr name="Medizin-Mint 20%">
      <a:srgbClr val="CCEAEE"/>
    </a:custClr>
    <a:custClr name="Food-Orange">
      <a:srgbClr val="F18500"/>
    </a:custClr>
    <a:custClr name="Food-Orange 80%">
      <a:srgbClr val="F49D33"/>
    </a:custClr>
    <a:custClr name="Food-Orange 60%">
      <a:srgbClr val="F7B666"/>
    </a:custClr>
    <a:custClr name="Food-Orange 40%">
      <a:srgbClr val="F9CE99"/>
    </a:custClr>
    <a:custClr name="Food-Orange 20%">
      <a:srgbClr val="FCE7CC"/>
    </a:custClr>
    <a:custClr name="Emotions-Rot">
      <a:srgbClr val="C8374E"/>
    </a:custClr>
    <a:custClr name="Emotions-Rot 80%">
      <a:srgbClr val="D35F71"/>
    </a:custClr>
    <a:custClr name="Emotions-Rot 60%">
      <a:srgbClr val="DE8795"/>
    </a:custClr>
    <a:custClr name="Emotions-Rot 40%">
      <a:srgbClr val="E9AFB8"/>
    </a:custClr>
    <a:custClr name="Emotions-Rot 20%">
      <a:srgbClr val="F4D7DC"/>
    </a:custClr>
  </a:custClrLst>
  <a:extLst>
    <a:ext uri="{05A4C25C-085E-4340-85A3-A5531E510DB2}">
      <thm15:themeFamily xmlns:thm15="http://schemas.microsoft.com/office/thememl/2012/main" name="Wilco_Stellenausschreibung.potx" id="{6FF6E469-ACAA-4783-9786-D7D257E8053F}" vid="{EE2DBC84-3BD7-4688-A83B-8D3F63B7DAF7}"/>
    </a:ext>
  </a:extLst>
</a:theme>
</file>

<file path=ppt/theme/theme2.xml><?xml version="1.0" encoding="utf-8"?>
<a:theme xmlns:a="http://schemas.openxmlformats.org/drawingml/2006/main" name="Office">
  <a:themeElements>
    <a:clrScheme name="Wilco">
      <a:dk1>
        <a:srgbClr val="000000"/>
      </a:dk1>
      <a:lt1>
        <a:srgbClr val="FFFFFF"/>
      </a:lt1>
      <a:dk2>
        <a:srgbClr val="153F8F"/>
      </a:dk2>
      <a:lt2>
        <a:srgbClr val="FFFFFF"/>
      </a:lt2>
      <a:accent1>
        <a:srgbClr val="153F8F"/>
      </a:accent1>
      <a:accent2>
        <a:srgbClr val="0096AA"/>
      </a:accent2>
      <a:accent3>
        <a:srgbClr val="F18500"/>
      </a:accent3>
      <a:accent4>
        <a:srgbClr val="C8374E"/>
      </a:accent4>
      <a:accent5>
        <a:srgbClr val="D0D9E9"/>
      </a:accent5>
      <a:accent6>
        <a:srgbClr val="CCEAEE"/>
      </a:accent6>
      <a:hlink>
        <a:srgbClr val="000000"/>
      </a:hlink>
      <a:folHlink>
        <a:srgbClr val="000000"/>
      </a:folHlink>
    </a:clrScheme>
    <a:fontScheme name="Wilco">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Wilco">
      <a:dk1>
        <a:srgbClr val="000000"/>
      </a:dk1>
      <a:lt1>
        <a:srgbClr val="FFFFFF"/>
      </a:lt1>
      <a:dk2>
        <a:srgbClr val="153F8F"/>
      </a:dk2>
      <a:lt2>
        <a:srgbClr val="FFFFFF"/>
      </a:lt2>
      <a:accent1>
        <a:srgbClr val="153F8F"/>
      </a:accent1>
      <a:accent2>
        <a:srgbClr val="0096AA"/>
      </a:accent2>
      <a:accent3>
        <a:srgbClr val="F18500"/>
      </a:accent3>
      <a:accent4>
        <a:srgbClr val="C8374E"/>
      </a:accent4>
      <a:accent5>
        <a:srgbClr val="D0D9E9"/>
      </a:accent5>
      <a:accent6>
        <a:srgbClr val="CCEAEE"/>
      </a:accent6>
      <a:hlink>
        <a:srgbClr val="000000"/>
      </a:hlink>
      <a:folHlink>
        <a:srgbClr val="000000"/>
      </a:folHlink>
    </a:clrScheme>
    <a:fontScheme name="Wilco">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Wilco_Stellenausschreibung</Template>
  <TotalTime>0</TotalTime>
  <Words>627</Words>
  <Application>Microsoft Office PowerPoint</Application>
  <PresentationFormat>A4-Papier (210x297 mm)</PresentationFormat>
  <Paragraphs>23</Paragraphs>
  <Slides>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Arial</vt:lpstr>
      <vt:lpstr>Calibri Light</vt:lpstr>
      <vt:lpstr>Rajdhani</vt:lpstr>
      <vt:lpstr>Rajdhani SemiBold</vt:lpstr>
      <vt:lpstr>Wingdings</vt:lpstr>
      <vt:lpstr>Wilco PPT Master</vt:lpstr>
      <vt:lpstr>PowerPoint-Präsentation</vt:lpstr>
      <vt:lpstr>PowerPoint-Präsentation</vt:lpstr>
    </vt:vector>
  </TitlesOfParts>
  <Company>Wilco 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eine Stellenausschreibung (m/w/d)</dc:title>
  <dc:subject/>
  <dc:creator>Isler Andreas</dc:creator>
  <cp:lastModifiedBy>Isler Andreas</cp:lastModifiedBy>
  <cp:revision>29</cp:revision>
  <dcterms:created xsi:type="dcterms:W3CDTF">2020-01-22T07:03:06Z</dcterms:created>
  <dcterms:modified xsi:type="dcterms:W3CDTF">2020-11-11T08:39:20Z</dcterms:modified>
</cp:coreProperties>
</file>